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5" r:id="rId1"/>
  </p:sldMasterIdLst>
  <p:notesMasterIdLst>
    <p:notesMasterId r:id="rId22"/>
  </p:notesMasterIdLst>
  <p:sldIdLst>
    <p:sldId id="256" r:id="rId2"/>
    <p:sldId id="285" r:id="rId3"/>
    <p:sldId id="283" r:id="rId4"/>
    <p:sldId id="259" r:id="rId5"/>
    <p:sldId id="289" r:id="rId6"/>
    <p:sldId id="261" r:id="rId7"/>
    <p:sldId id="262" r:id="rId8"/>
    <p:sldId id="263" r:id="rId9"/>
    <p:sldId id="270" r:id="rId10"/>
    <p:sldId id="274" r:id="rId11"/>
    <p:sldId id="280" r:id="rId12"/>
    <p:sldId id="290" r:id="rId13"/>
    <p:sldId id="291" r:id="rId14"/>
    <p:sldId id="295" r:id="rId15"/>
    <p:sldId id="297" r:id="rId16"/>
    <p:sldId id="292" r:id="rId17"/>
    <p:sldId id="293" r:id="rId18"/>
    <p:sldId id="284" r:id="rId19"/>
    <p:sldId id="286" r:id="rId20"/>
    <p:sldId id="294" r:id="rId21"/>
  </p:sldIdLst>
  <p:sldSz cx="24384000" cy="13716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1" autoAdjust="0"/>
    <p:restoredTop sz="74215" autoAdjust="0"/>
  </p:normalViewPr>
  <p:slideViewPr>
    <p:cSldViewPr snapToGrid="0">
      <p:cViewPr varScale="1">
        <p:scale>
          <a:sx n="45" d="100"/>
          <a:sy n="45" d="100"/>
        </p:scale>
        <p:origin x="13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analytic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#43 Mobile Monday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GB" dirty="0"/>
              <a:t>Sponsors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tabLst/>
              <a:defRPr/>
            </a:pPr>
            <a:r>
              <a:rPr lang="en-GB" dirty="0"/>
              <a:t>	</a:t>
            </a:r>
            <a:r>
              <a:rPr lang="en-GB" dirty="0" err="1"/>
              <a:t>Startup</a:t>
            </a:r>
            <a:r>
              <a:rPr lang="en-GB" dirty="0"/>
              <a:t> hr</a:t>
            </a:r>
          </a:p>
          <a:p>
            <a:r>
              <a:rPr lang="en-GB" dirty="0"/>
              <a:t>	ITC </a:t>
            </a:r>
            <a:r>
              <a:rPr lang="en-GB" dirty="0" err="1"/>
              <a:t>zupanija</a:t>
            </a:r>
            <a:endParaRPr lang="en-GB" dirty="0"/>
          </a:p>
          <a:p>
            <a:r>
              <a:rPr lang="en-GB" dirty="0"/>
              <a:t>	Jet Brains</a:t>
            </a:r>
          </a:p>
          <a:p>
            <a:r>
              <a:rPr lang="en-GB" dirty="0"/>
              <a:t>	Lil code lab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HERE GOES TECHNICAL STORY ABOUT NOTIFICATIONS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MENTION THAT FOR iOS NOTIFICATIONS, MESSAGES ARE SENT FROM FIRBASE INFRASTRUCTURE TO APPLE INFRASTRUCTURE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Firebase Notifications is a free service that enables targeted user notifications for mobile app developers.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 offers a very simple UI for generating notifications -- you don’t need to write code, you can use the Firebase notifications console.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It’s built on the same infrastructure as Firebase Cloud Messaging, so client code will work with either.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On the client -- for Android, no coding is needed for background notifications, and very little is needed for iOS or foreground ones.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Notifications can be tracked and measured with conversion funnel insights.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HERE GOES “SOFT STORY”, BUSINESS USE CASES…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CASE OF CHAT APP, WE’RE TARGETING SINGLE USER VIA TOKEN. – TALK ABOUT TOKEN MANAGEMENT, SAVING TO DB….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CASE OF NEWS/WEATHER/SHOP DISCOUNTS… APP WE ARE TARGETING ALL USERS SUBSCRIBED TO PARTICULAR TOPIC/CHANNEL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0810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32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362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71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15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8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r>
              <a:rPr lang="en-US" dirty="0"/>
              <a:t>How did you start working with Firebase</a:t>
            </a:r>
          </a:p>
          <a:p>
            <a:r>
              <a:rPr lang="en-US" dirty="0"/>
              <a:t>About company (aps.net (web &amp; </a:t>
            </a:r>
            <a:r>
              <a:rPr lang="en-US" dirty="0" err="1"/>
              <a:t>api</a:t>
            </a:r>
            <a:r>
              <a:rPr lang="en-US" dirty="0"/>
              <a:t>), Xamarin…)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6364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that’s Firebase!  Let’s start!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our set of tools to help you develop high-quality apps, grow your user base and earn money. Firebase covers the essentials so that you can focus on your users and your business.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Firebase -- 15 technologies that will help you Develop, Grow and Earn from your mobile apps, and an Analytics product that can be used to bring them all together.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 we can see analytics from a game -- when you use Firebase in your app you get a bunch of analytics out-of-the-box that work without you writing any specific code for them. It’s a great way to look at usage for your app, and experiment with analytics without needing to do any coding!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see more about analytics on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https://firebase.google.com/docs/analytics/</a:t>
            </a: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[Or attend the analytics session if there is one]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now look at the tools available to develop an app.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now look at the development technologies one by one.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Firebase Cloud Messaging (FCM) is a cross-platform messaging solution that lets you reliably deliver messages and notifications at no cost.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TODO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to developing an app, Firebase has tools to grow an app business.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32F1-6780-44A5-BE64-453220FBD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49383-D2A1-4138-88C3-4E8FB3400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E4432-659E-4A87-837B-133BAD79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1B20-FDB8-4F46-AC30-AF683B79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BB31-C85C-45A5-B414-EB6FF1B4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2565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A52-9E37-4ACE-A0DA-33CA8F30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88197-71EF-4E0B-966D-49932E878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911-C68F-47E7-A145-202FB547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4160A-7BBF-48E2-A08E-9587313E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3C61E-194A-4583-BB0C-AEE349F1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51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038003-E859-4C3C-BF19-57500B143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D12A7-1FF1-4216-963A-A247D4D5B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C146-B8BE-475C-8A91-B710B78D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9EF5A-4710-46C0-BDAD-85E57B00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51D2-C4E6-4593-9E77-B327A980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142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solidFill>
          <a:srgbClr val="0E9AAD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999406" y="3473121"/>
            <a:ext cx="16042201" cy="4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52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ank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49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way Side">
    <p:bg>
      <p:bgPr>
        <a:solidFill>
          <a:srgbClr val="0E9AA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997741" y="-76019"/>
            <a:ext cx="20388599" cy="1386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10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9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B12C-8901-4931-B688-EAF03E68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09E6-1B55-4D8A-9B84-CE57066B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CA3B-1BEE-4EBB-BD27-CC6993D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EF6F-F98C-4F76-8175-038A3883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56BE-B67A-4AD2-BCC1-11CECC43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8758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A0A-7749-4FDC-84B6-19AB560F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BE890-D57C-4794-AA1E-0E1B2CD27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4CED-2F93-4FD5-A4C5-B0462D4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EB87-AFA6-4265-8DDA-07E72F09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8FF3-0FD4-45E3-96B3-200AF413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6881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BF5F-4F49-4DBC-9841-C52FFECD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260E-B425-4A14-A019-56CE8140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E89BC-4643-4AC4-A53F-F8E1A1120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E9F93-1BC4-4CFE-9CE7-63A4B364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F7C04-06D2-44EB-924C-4BD5CFF4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92C5D-35DD-4183-A702-52BB7A39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6947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C11D-E9B4-46AA-BD45-77C2C360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C9300-5007-4567-8380-C6B8656F5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FCC18-79FC-4AF7-BB6D-40AAA5DC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22920-34C6-4651-A3EF-06153FDC9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0486E-7C63-44C9-9B34-001023C8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8483D-501B-46AD-ACEC-A09B458F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8ACE2-30D7-459F-95F1-411D4434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0F01F-FF58-4844-87E9-A204304E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381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F32D-77F3-47C9-AFBD-2E1BBB79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04240-19D6-46DB-A34C-049489D8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1E08D-6305-46BD-9122-E32E81FB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A7342-6E22-4F6F-950D-0255656F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1713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1D61B-95A1-4273-85C9-F451ECFE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BF79A-986A-477B-9AF7-4FF5D22C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9F68-779D-45AF-A7D5-250E29D0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24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688A-0C87-4842-A6AE-0C783CC8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40AF-C1D6-4812-82A8-F91214FF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AD352-6550-4C09-ACFC-E3C7593EC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2F769-EE89-4673-A40A-F30922D9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5B40-64E7-4D41-9855-C53DAD0D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51F2A-FAC3-40B9-BB9D-8DBC22A5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540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54FF-7453-4904-BD6C-A25217E8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83241-7188-4A52-BC5D-3F1E625A5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4CB29-6D91-4461-BFBC-23D3C9838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A1C5C-0E8F-416A-9C3C-14346E16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55FF3-E560-499A-8FBC-E3CBA95B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61298-F164-4F0D-9882-92730148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6179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52F35-0B0A-4973-AD39-F9F2153D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FA156-4859-4F5F-ABF2-6484D287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88F4-6427-45CD-A183-B2807EBCC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0745A-4180-4359-A27E-63192B5AB504}" type="datetimeFigureOut">
              <a:rPr lang="hr-HR" smtClean="0"/>
              <a:t>13.5.2019.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915A-928C-42CB-97F5-524E215B5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772CD-363A-4E4B-BB30-15F6F574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03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</p:sldLayoutIdLst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" TargetMode="External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MoMoSplit/FirebaseNotificat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code@lilcodelab.com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19AA186-1B60-4738-9234-837B5CDC5F2A}"/>
              </a:ext>
            </a:extLst>
          </p:cNvPr>
          <p:cNvGrpSpPr/>
          <p:nvPr/>
        </p:nvGrpSpPr>
        <p:grpSpPr>
          <a:xfrm>
            <a:off x="3845169" y="2421706"/>
            <a:ext cx="16641181" cy="7527681"/>
            <a:chOff x="4009291" y="1577645"/>
            <a:chExt cx="16641181" cy="7527681"/>
          </a:xfrm>
        </p:grpSpPr>
        <p:pic>
          <p:nvPicPr>
            <p:cNvPr id="1026" name="Picture 2" descr="Slikovni rezultat za firebase">
              <a:extLst>
                <a:ext uri="{FF2B5EF4-FFF2-40B4-BE49-F238E27FC236}">
                  <a16:creationId xmlns:a16="http://schemas.microsoft.com/office/drawing/2014/main" id="{46876D59-FDF8-457A-9B35-53A1E7B24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91" y="1577645"/>
              <a:ext cx="14688158" cy="7527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C4EEEE-7403-4AEE-9E9E-36BC3E9BD757}"/>
                </a:ext>
              </a:extLst>
            </p:cNvPr>
            <p:cNvSpPr txBox="1"/>
            <p:nvPr/>
          </p:nvSpPr>
          <p:spPr>
            <a:xfrm>
              <a:off x="8880503" y="5897006"/>
              <a:ext cx="1176996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solidFill>
                    <a:schemeClr val="bg2">
                      <a:lumMod val="50000"/>
                    </a:schemeClr>
                  </a:solidFill>
                </a:rPr>
                <a:t>Cloud Messaging</a:t>
              </a:r>
              <a:endParaRPr lang="hr-HR" sz="1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0573620-D8BF-4B49-B394-DEC4C82C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76" y="11988197"/>
            <a:ext cx="4793339" cy="728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B402BC-DA76-4494-8EAB-B96BA85CED3B}"/>
              </a:ext>
            </a:extLst>
          </p:cNvPr>
          <p:cNvSpPr/>
          <p:nvPr/>
        </p:nvSpPr>
        <p:spPr>
          <a:xfrm>
            <a:off x="12073217" y="6673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 </a:t>
            </a:r>
          </a:p>
        </p:txBody>
      </p:sp>
      <p:pic>
        <p:nvPicPr>
          <p:cNvPr id="1028" name="Picture 4" descr="Povezana slika">
            <a:extLst>
              <a:ext uri="{FF2B5EF4-FFF2-40B4-BE49-F238E27FC236}">
                <a16:creationId xmlns:a16="http://schemas.microsoft.com/office/drawing/2014/main" id="{15D34198-CD1D-41AC-B8DE-F7A6EAC0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21" y="11814327"/>
            <a:ext cx="42386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4274" y="0"/>
            <a:ext cx="10041726" cy="1004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3120899" y="9724699"/>
            <a:ext cx="18709803" cy="19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6985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Font typeface="Roboto"/>
              <a:buNone/>
            </a:pPr>
            <a:r>
              <a:rPr lang="en-US" sz="12000" b="0" i="0" u="none" strike="noStrike" cap="none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Growing a business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010CA-AEDB-43F9-BC41-EB35FE5B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677931" y="4788114"/>
            <a:ext cx="8923270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Free</a:t>
            </a:r>
            <a:endParaRPr lang="en-US" sz="5400"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mobile devices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Simple UI, with no coding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Built on Cloud Messaging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Invisible messages when app is active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12245550" y="10391050"/>
            <a:ext cx="1514101" cy="15141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Shape 406" descr="cloudpla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8717" y="10655439"/>
            <a:ext cx="1168016" cy="98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3931689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Audience targeting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to one or more devices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to one or more topics (user groups)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 can subscribe/unsubscribe to topic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0454099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web browser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 simple UI, with no coding</a:t>
            </a: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will be shown today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8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Browser </a:t>
            </a:r>
            <a:r>
              <a:rPr lang="hr-HR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compatibility</a:t>
            </a: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171F5-994E-4ADE-A85F-1AF57280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60" y="7636019"/>
            <a:ext cx="21589280" cy="3157896"/>
          </a:xfrm>
          <a:prstGeom prst="rect">
            <a:avLst/>
          </a:prstGeom>
        </p:spPr>
      </p:pic>
      <p:pic>
        <p:nvPicPr>
          <p:cNvPr id="2050" name="Picture 2" descr="Slikovni rezultat za web browsers logos">
            <a:extLst>
              <a:ext uri="{FF2B5EF4-FFF2-40B4-BE49-F238E27FC236}">
                <a16:creationId xmlns:a16="http://schemas.microsoft.com/office/drawing/2014/main" id="{000DEA1D-CF57-4882-AB9B-564D702A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84" y="2922085"/>
            <a:ext cx="10934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64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Browser </a:t>
            </a:r>
            <a:r>
              <a:rPr lang="hr-HR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compatibility</a:t>
            </a: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4903C-D0B4-4714-95C1-63147CFE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359" y="7662392"/>
            <a:ext cx="21545767" cy="3370403"/>
          </a:xfrm>
          <a:prstGeom prst="rect">
            <a:avLst/>
          </a:prstGeom>
        </p:spPr>
      </p:pic>
      <p:pic>
        <p:nvPicPr>
          <p:cNvPr id="3074" name="Picture 2" descr="Slikovni rezultat za web browsers logos">
            <a:extLst>
              <a:ext uri="{FF2B5EF4-FFF2-40B4-BE49-F238E27FC236}">
                <a16:creationId xmlns:a16="http://schemas.microsoft.com/office/drawing/2014/main" id="{8F4ABEE3-D3BE-4CE7-BBF2-0FADB234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892" y="3263900"/>
            <a:ext cx="10934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9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0454099" cy="790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Our sample: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Azure cloud hosting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Azure SQL database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ASP.Net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application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JS message receiving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Built in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33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90"/>
            <a:ext cx="22784743" cy="46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200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DEMO TIME</a:t>
            </a:r>
            <a:endParaRPr lang="en-US" sz="20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9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0" y="2930236"/>
            <a:ext cx="24384001" cy="56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666666"/>
              </a:buClr>
              <a:buSzPts val="6000"/>
            </a:pPr>
            <a:r>
              <a:rPr lang="en-US" sz="20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5ABD-B33B-46D0-A982-A3CB3FD1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F436-1E05-4FF3-AB2B-4C30C2EB3D4A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626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References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FEB-F176-4C6A-A158-4DF575B2FAA8}"/>
              </a:ext>
            </a:extLst>
          </p:cNvPr>
          <p:cNvSpPr txBox="1">
            <a:spLocks/>
          </p:cNvSpPr>
          <p:nvPr/>
        </p:nvSpPr>
        <p:spPr>
          <a:xfrm>
            <a:off x="1676400" y="2740897"/>
            <a:ext cx="21031200" cy="96130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Firebase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hlinkClick r:id="rId2"/>
              </a:rPr>
              <a:t>https://firebase.google.com/</a:t>
            </a:r>
            <a:endParaRPr lang="en-US" sz="54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Firebase documentation: 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  <a:hlinkClick r:id="rId3"/>
              </a:rPr>
              <a:t>https://firebase.google.com/docs/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Project </a:t>
            </a:r>
            <a:r>
              <a:rPr lang="en-US" sz="4800" b="1" dirty="0" err="1">
                <a:solidFill>
                  <a:srgbClr val="666666"/>
                </a:solidFill>
                <a:latin typeface="Roboto"/>
                <a:ea typeface="Roboto"/>
              </a:rPr>
              <a:t>Github</a:t>
            </a: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  <a:hlinkClick r:id="rId4"/>
              </a:rPr>
              <a:t>https://github.com/MoMoSplit/FirebaseNotifications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A29E-074A-496B-BC3F-A8E3E91AB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4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D206-6A18-415F-B883-6B2527AA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Speaker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1D66-F391-4DF8-98B6-DD6723FA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740897"/>
            <a:ext cx="21031200" cy="9613030"/>
          </a:xfrm>
        </p:spPr>
        <p:txBody>
          <a:bodyPr>
            <a:normAutofit fontScale="85000" lnSpcReduction="20000"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800" b="1" dirty="0">
                <a:solidFill>
                  <a:srgbClr val="666666"/>
                </a:solidFill>
                <a:latin typeface="Roboto"/>
                <a:ea typeface="Roboto"/>
              </a:rPr>
              <a:t>Božo Penović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6000" dirty="0">
                <a:solidFill>
                  <a:srgbClr val="666666"/>
                </a:solidFill>
                <a:latin typeface="Roboto"/>
                <a:ea typeface="Roboto"/>
              </a:rPr>
              <a:t>       		</a:t>
            </a: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Email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bozo.penovic@lilcodelab.com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     			</a:t>
            </a:r>
            <a:r>
              <a:rPr lang="en-US" sz="5200" b="1" dirty="0" err="1">
                <a:solidFill>
                  <a:srgbClr val="666666"/>
                </a:solidFill>
                <a:latin typeface="Roboto"/>
                <a:ea typeface="Roboto"/>
              </a:rPr>
              <a:t>Github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bpenovic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     			</a:t>
            </a: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LinkedIn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bozo-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penovic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800" b="1" dirty="0">
                <a:solidFill>
                  <a:srgbClr val="666666"/>
                </a:solidFill>
                <a:latin typeface="Roboto"/>
                <a:ea typeface="Roboto"/>
              </a:rPr>
              <a:t>Lil Code Lab</a:t>
            </a: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Web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lilcodelab.com</a:t>
            </a: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Email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  <a:hlinkClick r:id="rId3"/>
              </a:rPr>
              <a:t>info@lilcodelab.com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Twitter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@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Facebook 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LinkedIn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36F1B-6171-47A5-94D7-A87C92B8E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317" y="2740897"/>
            <a:ext cx="4114800" cy="4229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Slikovni rezultat za github">
            <a:extLst>
              <a:ext uri="{FF2B5EF4-FFF2-40B4-BE49-F238E27FC236}">
                <a16:creationId xmlns:a16="http://schemas.microsoft.com/office/drawing/2014/main" id="{A5BF5EF8-07C6-41B0-9292-267694396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70" y="4714892"/>
            <a:ext cx="1054138" cy="9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ikovni rezultat za linkedin">
            <a:extLst>
              <a:ext uri="{FF2B5EF4-FFF2-40B4-BE49-F238E27FC236}">
                <a16:creationId xmlns:a16="http://schemas.microsoft.com/office/drawing/2014/main" id="{C68C6A68-3654-407D-B4C1-945521BF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99" y="5798117"/>
            <a:ext cx="577605" cy="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likovni rezultat za email transparent">
            <a:extLst>
              <a:ext uri="{FF2B5EF4-FFF2-40B4-BE49-F238E27FC236}">
                <a16:creationId xmlns:a16="http://schemas.microsoft.com/office/drawing/2014/main" id="{8F7ABD25-368C-478F-99CA-9C5C7EE3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72" y="3903346"/>
            <a:ext cx="718457" cy="7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vezana slika">
            <a:extLst>
              <a:ext uri="{FF2B5EF4-FFF2-40B4-BE49-F238E27FC236}">
                <a16:creationId xmlns:a16="http://schemas.microsoft.com/office/drawing/2014/main" id="{747B4B94-79A4-4468-95B6-47200126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11" y="7694082"/>
            <a:ext cx="633781" cy="6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likovni rezultat za email transparent">
            <a:extLst>
              <a:ext uri="{FF2B5EF4-FFF2-40B4-BE49-F238E27FC236}">
                <a16:creationId xmlns:a16="http://schemas.microsoft.com/office/drawing/2014/main" id="{382A3BC4-7354-477A-A841-FA19BE74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6" y="8451773"/>
            <a:ext cx="718457" cy="7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likovni rezultat za linkedin">
            <a:extLst>
              <a:ext uri="{FF2B5EF4-FFF2-40B4-BE49-F238E27FC236}">
                <a16:creationId xmlns:a16="http://schemas.microsoft.com/office/drawing/2014/main" id="{59409C58-38C1-4CF9-B039-82012A3B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536" y="11137142"/>
            <a:ext cx="577605" cy="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likovni rezultat za twitter logo">
            <a:extLst>
              <a:ext uri="{FF2B5EF4-FFF2-40B4-BE49-F238E27FC236}">
                <a16:creationId xmlns:a16="http://schemas.microsoft.com/office/drawing/2014/main" id="{C224802F-5E7B-4423-A9DA-F8486A68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72" y="9299924"/>
            <a:ext cx="826477" cy="8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likovni rezultat za facebook logo">
            <a:extLst>
              <a:ext uri="{FF2B5EF4-FFF2-40B4-BE49-F238E27FC236}">
                <a16:creationId xmlns:a16="http://schemas.microsoft.com/office/drawing/2014/main" id="{34D2A3BB-DB19-42E8-AB0F-802BE962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84" y="10175553"/>
            <a:ext cx="791308" cy="7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ikovni rezultat za lilcodelab">
            <a:extLst>
              <a:ext uri="{FF2B5EF4-FFF2-40B4-BE49-F238E27FC236}">
                <a16:creationId xmlns:a16="http://schemas.microsoft.com/office/drawing/2014/main" id="{BC49E44B-66FF-42C7-A33E-F8771FA8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272" y="8834546"/>
            <a:ext cx="3056590" cy="305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2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-1" y="3412280"/>
            <a:ext cx="24384001" cy="40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None/>
            </a:pPr>
            <a:r>
              <a:rPr lang="en-US" sz="20000" dirty="0">
                <a:solidFill>
                  <a:srgbClr val="666666"/>
                </a:solidFill>
                <a:latin typeface="Roboto"/>
                <a:ea typeface="Roboto"/>
                <a:sym typeface="Roboto"/>
              </a:rPr>
              <a:t>THANK YOU!</a:t>
            </a:r>
            <a:endParaRPr sz="200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5ABD-B33B-46D0-A982-A3CB3FD1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083" y="656492"/>
            <a:ext cx="18993849" cy="106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259" y="281354"/>
            <a:ext cx="20427462" cy="1199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82513-1346-46CF-9B14-9A525D18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76" y="11988197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91944-6539-4B0E-B1B3-84A374C7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2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9BAAF-82E8-428C-A2D3-906C393A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7400"/>
            <a:ext cx="24384001" cy="137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1" y="10239050"/>
            <a:ext cx="24407976" cy="3477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0" y="11221824"/>
            <a:ext cx="24407976" cy="19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6985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107"/>
              </a:buClr>
              <a:buFont typeface="Roboto"/>
              <a:buNone/>
            </a:pPr>
            <a:r>
              <a:rPr lang="en-US" sz="12000" b="0" i="0" u="none" strike="noStrike" cap="none" dirty="0">
                <a:solidFill>
                  <a:srgbClr val="FFC107"/>
                </a:solidFill>
                <a:latin typeface="Roboto"/>
                <a:ea typeface="Roboto"/>
                <a:cs typeface="Roboto"/>
                <a:sym typeface="Roboto"/>
              </a:rPr>
              <a:t>Developing your App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52D8DA-0CF5-48A3-B05B-022EACA3A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921808" y="4646600"/>
            <a:ext cx="11504402" cy="722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No Cost cross-platform messaging solution</a:t>
            </a:r>
            <a:endParaRPr sz="5400" b="0" i="0" u="none" strike="noStrike" cap="none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Proxima Nova"/>
              <a:sym typeface="Proxima Nova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Notifications to drive user interaction</a:t>
            </a:r>
            <a:endParaRPr sz="5400" b="0" i="0" u="none" strike="noStrike" cap="none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Proxima Nova"/>
              <a:sym typeface="Proxima Nova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95% of the messages delivered in 250ms</a:t>
            </a:r>
            <a:endParaRPr sz="54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2650" y="-990600"/>
            <a:ext cx="23603100" cy="5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249A9E-F246-4692-863A-996ACD28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424623"/>
            <a:ext cx="11906250" cy="794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03798-D921-4C30-8DF3-867D546FB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586</Words>
  <Application>Microsoft Office PowerPoint</Application>
  <PresentationFormat>Custom</PresentationFormat>
  <Paragraphs>91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Roboto</vt:lpstr>
      <vt:lpstr>Open Sans</vt:lpstr>
      <vt:lpstr>Calibri Light</vt:lpstr>
      <vt:lpstr>Arial</vt:lpstr>
      <vt:lpstr>Helvetica Neue</vt:lpstr>
      <vt:lpstr>Office Theme</vt:lpstr>
      <vt:lpstr>PowerPoint Presentation</vt:lpstr>
      <vt:lpstr>Speaker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Bozo Jure</dc:creator>
  <cp:lastModifiedBy>Božo Penović</cp:lastModifiedBy>
  <cp:revision>36</cp:revision>
  <dcterms:modified xsi:type="dcterms:W3CDTF">2019-05-13T09:19:45Z</dcterms:modified>
</cp:coreProperties>
</file>